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73" r:id="rId4"/>
    <p:sldId id="292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06680-9E12-E249-9609-B8199AC2CF7B}" v="4" dt="2020-01-21T20:19:50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1EEB0E-5C9E-CB43-AA5B-C809728AA7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50FCFE-8540-924D-95E9-A4502C17FED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E618FD9-7E42-5B4A-AA66-3E644B607B73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69B278-5DB5-CB42-9966-D66014D25F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5AD05E-E7CE-804C-BA19-8236F8A30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4BC26-FB85-254B-A89D-F4B891F887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83B2-53BC-C447-92CE-7F7476E93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DE7AF39-D67C-9742-8B44-F959CC4070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3EAB9BF6-CC43-EA46-B787-FFCDFD9D7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715ED6-089C-8048-9B0A-02A96D51AAD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BA07B160-6D5C-6841-A074-26269DF6B6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0249428-E009-DC4B-B96D-890C034D6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00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7AF39-D67C-9742-8B44-F959CC40700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41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0EAAD2F-953C-4847-8469-983C06A3A8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05A5AF-B3C6-744B-864A-1F3057600D20}" type="slidenum">
              <a:rPr lang="en-US" altLang="en-US" sz="1200">
                <a:latin typeface="Times" pitchFamily="2" charset="0"/>
              </a:rPr>
              <a:pPr eaLnBrk="1" hangingPunct="1"/>
              <a:t>20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6BCF06C-592C-6E45-8DC6-67D4E65866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DAF0AE7-1374-E947-8B2C-DCF9C90A5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53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C441BFC-FDF8-0645-9452-00BD9563F5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798BEC-DCE6-CB4D-9928-12AE53BC25F5}" type="slidenum">
              <a:rPr lang="en-US" altLang="en-US" sz="1200">
                <a:latin typeface="Times" pitchFamily="2" charset="0"/>
              </a:rPr>
              <a:pPr eaLnBrk="1" hangingPunct="1"/>
              <a:t>27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0F2DDCC-C3AD-9E41-A2E9-90A21600DA3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1D8F773-59E4-2B4C-B246-12A6674FC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199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C195A7A0-EE81-B842-8D7E-9AD2E79042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1027E681-F26D-E448-8B57-0E7F94DE4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63184E5A-D4FE-6947-8600-85CDEA0F0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2566640-B0DD-7148-938B-35E775B99CE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91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7AF857A-30BB-A04C-815F-DD7DE3044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A0CEFE-28FC-A042-85AA-4F5FC3F8D388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D5AB57F-C10C-C84E-AC5B-5A4ACCD779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C55E3A1-D912-654D-9937-36319092C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16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E44B0-CCFF-B444-97CF-2D254935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604265-1CE0-8044-9658-75A57534B272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94771-8B20-324C-9B90-96028F5D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DE4D-879B-394F-AA25-35DDC35B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12440-78B5-FE4E-B767-4CD13015AC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90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B2C0E-5B75-8C4E-B849-6C9CE67A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B026B-74FF-3840-9912-382A0D1BDC75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F9DE3-F66B-6443-957B-ACAEDD13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E2115-F788-AA43-B511-B7D85ABC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ABD9E-A57B-A347-B9B5-43C8127BA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4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5D379-CA01-7F46-AC12-FADE8CD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B58D5-DB6C-2547-A1A7-900EADC9F6CF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5DD54-0C77-6B46-ADBA-CFC3A61A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86519-C42F-9C47-BF80-4C776BDA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33AEA-CA74-E348-883F-8F0BD91C0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8577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B0DE1-4821-854D-96E9-6BCF7F23C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822AC-DB72-7D41-800A-0554A5CBFAB9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ED91C-1286-F744-88F0-B7DEBADF7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AC22-95C7-9748-9300-DB7F6DEA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28ABE-11EC-D546-A366-7B8B41ADA2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5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E1077-E869-4844-A701-F4192A74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BD54A-2001-3245-9DF4-7970857890E8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C109C-1F76-AB46-9BF4-13E1F256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74928-7BC2-BA42-B264-ECE6F661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2DF6-7508-1949-8207-85EDC1E5B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3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3A37D3-BF7E-A94B-9BF9-7B4A009C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2E803-BFED-3C48-9751-5761F2738C5E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B14E42-6F8E-D04B-923A-04E426D95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49C642-C2B5-2F4C-B7DD-3A58A27B3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A2EF4-77A5-8143-9D40-619A70AF7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1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F0FB49-64CA-AC41-B3B6-3D6A5952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7286B-F443-A640-BB3D-1F2B0B0825A3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32C780-D4F6-554F-A0A8-EC7FB11E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775E35-3A7A-BF4F-BEE2-4E6A8353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0714F-E0DF-B449-A9E2-D02D8791E8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C200CF-1420-F34E-870C-97F5AFE0B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0E5B7-14D8-F14A-B714-4D21ECC5E27E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79D74E-9B59-F34B-8CE0-582782F7B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02E2CD-2DDD-BB42-A8D8-5BB7BEC9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F862F-DCBB-4840-9AA2-B7209AF39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55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0F84A9-99BF-FD43-9F60-88DD4D43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1501F8-05C6-2C44-ADE2-0F3810383586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6246E4-54CB-DA41-9B15-647A96AE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5C40D4D-FE99-0344-BB34-0185644B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346C8-364F-1342-9BC2-49D2448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1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EEB6C6-7268-4A43-BAB9-A9C9999C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56E30-A923-824A-B28A-8CF964BA4562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3B41D3-46DC-C64C-B029-E11863E0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771AED-F5C7-3B47-B719-5A3AD1FA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9F0E2-0C2F-D24A-9995-2E27BC191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86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50D361-88BD-5F4F-BF62-D9DB126A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F12EA-89D4-C449-AE38-08E24854A733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70CA89-4264-EB49-B1D6-E6B6E61E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3B9A00-CB64-F441-9268-A10510E4D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8632E-2107-754A-B437-EE0BEA2D2E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8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2E48F4B-51F0-A347-BCED-DA2108AAEB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1E7F01E-14F6-6C43-8B9F-63A2129D72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C6149-D21B-F944-ABC8-AF6BCC137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4AF0BF-AC18-EC47-8322-FEDFB14D718C}" type="datetimeFigureOut">
              <a:rPr lang="en-US" altLang="en-US"/>
              <a:pPr/>
              <a:t>1/21/20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E1FD2-418F-9F4A-A880-7C141A6D3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5093E-1156-C44B-BB6A-0CE0B57EE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EB0EF7-82CD-ED4E-A869-E7D386D574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unm.edu/~mpachman/Antibodies%2520Project/TurqouiseAntibody-Structure.jpg&amp;imgrefurl=http://www.unm.edu/~mpachman/Antibodies%2520Project/structure.htm&amp;usg=__1868DmyPvwsdq6L-U4aXS4Y5Ehw=&amp;h=285&amp;w=256&amp;sz=48&amp;hl=en&amp;start=6&amp;zoom=1&amp;tbnid=nigPE5jIbQxl_M:&amp;tbnh=115&amp;tbnw=103&amp;ei=ef9TTs-LGMyisQLJ-JSlBw&amp;prev=/search?q=antibody&amp;hl=en&amp;gbv=2&amp;tbm=isch&amp;itbs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EBAA-3D45-A342-B5DE-694713F2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j-ea"/>
                <a:cs typeface="+mj-cs"/>
              </a:rPr>
              <a:t>Immunology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Biol 465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Minot State University</a:t>
            </a:r>
            <a:br>
              <a:rPr lang="en-US" sz="2400" b="1" dirty="0">
                <a:ea typeface="+mj-ea"/>
                <a:cs typeface="+mj-cs"/>
              </a:rPr>
            </a:br>
            <a:r>
              <a:rPr lang="en-US" sz="2400" b="1" dirty="0">
                <a:ea typeface="+mj-ea"/>
                <a:cs typeface="+mj-cs"/>
              </a:rPr>
              <a:t>Spring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DEF6C-88C9-724B-96B0-7A2C77C0D5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MWF 9-9:50 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ea typeface="+mn-ea"/>
                <a:cs typeface="+mn-cs"/>
              </a:rPr>
              <a:t>Lab Tuesdays 9am-noon</a:t>
            </a:r>
          </a:p>
        </p:txBody>
      </p:sp>
      <p:pic>
        <p:nvPicPr>
          <p:cNvPr id="14339" name="Picture 2" descr="BiologyColorlogo">
            <a:extLst>
              <a:ext uri="{FF2B5EF4-FFF2-40B4-BE49-F238E27FC236}">
                <a16:creationId xmlns:a16="http://schemas.microsoft.com/office/drawing/2014/main" id="{3A99EF74-9698-1B4D-A37A-68CB2DA5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862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t2.gstatic.com/images?q=tbn:ANd9GcQ04uF7Fv53E7ra-DouSIVT60a6sQ7Nr5Uftmk25Pv-rFYVUv8czOB8TNk">
            <a:hlinkClick r:id="rId3"/>
            <a:extLst>
              <a:ext uri="{FF2B5EF4-FFF2-40B4-BE49-F238E27FC236}">
                <a16:creationId xmlns:a16="http://schemas.microsoft.com/office/drawing/2014/main" id="{82B8F771-118D-C241-A879-1AC6FDBB5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77913"/>
            <a:ext cx="12192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t2.gstatic.com/images?q=tbn:ANd9GcQ04uF7Fv53E7ra-DouSIVT60a6sQ7Nr5Uftmk25Pv-rFYVUv8czOB8TNk">
            <a:hlinkClick r:id="rId3"/>
            <a:extLst>
              <a:ext uri="{FF2B5EF4-FFF2-40B4-BE49-F238E27FC236}">
                <a16:creationId xmlns:a16="http://schemas.microsoft.com/office/drawing/2014/main" id="{D1CFDD79-9ED5-C046-865B-086CC48F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219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7436088-A9D3-C04F-9743-BE8F8C38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Many examples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60223509-B878-3644-BE66-32E138CC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If you purify antibodies that detect  a pathogen or molecule of interest say…the HIV virus or its proteins, you can use those antibodies to detect HIV in a person’s blood.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Not every test is as easy as looking for agglutination.  But the antibody can be altered in a way to make it visible.  (like adding a fluorescent molecule, or a molecule that changes to make color)</a:t>
            </a:r>
          </a:p>
        </p:txBody>
      </p:sp>
    </p:spTree>
    <p:extLst>
      <p:ext uri="{BB962C8B-B14F-4D97-AF65-F5344CB8AC3E}">
        <p14:creationId xmlns:p14="http://schemas.microsoft.com/office/powerpoint/2010/main" val="33793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57989C10-00CB-614A-A308-4BCDFF2B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Immunofluorescence</a:t>
            </a:r>
          </a:p>
        </p:txBody>
      </p:sp>
      <p:pic>
        <p:nvPicPr>
          <p:cNvPr id="49154" name="Content Placeholder 3">
            <a:extLst>
              <a:ext uri="{FF2B5EF4-FFF2-40B4-BE49-F238E27FC236}">
                <a16:creationId xmlns:a16="http://schemas.microsoft.com/office/drawing/2014/main" id="{3BFF3F72-5EE9-BE4A-A6A3-D114D3ACE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" b="9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0703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E6F86A3B-41B5-F443-9EA5-4E6087BF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ea typeface="ＭＳ Ｐゴシック" panose="020B0600070205080204" pitchFamily="34" charset="-128"/>
              </a:rPr>
              <a:t>Immuno</a:t>
            </a:r>
            <a:r>
              <a:rPr lang="en-US" altLang="en-US">
                <a:ea typeface="ＭＳ Ｐゴシック" panose="020B0600070205080204" pitchFamily="34" charset="-128"/>
              </a:rPr>
              <a:t>histochemistry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87808D0A-8B18-8148-8909-BC718C9C3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0179" name="Picture 2" descr="http://www.immunoportal.com/modules/Immunohistochemistry/images/Immunohistochemistry3.jpg">
            <a:extLst>
              <a:ext uri="{FF2B5EF4-FFF2-40B4-BE49-F238E27FC236}">
                <a16:creationId xmlns:a16="http://schemas.microsoft.com/office/drawing/2014/main" id="{F3C384CC-2B02-0041-892C-F3E69E872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5626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9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4A1C7F28-F716-7B49-B89B-0AC5FF31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15AF46B1-E9A3-C842-A32A-DFD731AD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Antibodies can even block normal interactions of cell </a:t>
            </a:r>
            <a:r>
              <a:rPr lang="en-US" altLang="en-US" u="sng">
                <a:ea typeface="ＭＳ Ｐゴシック" panose="020B0600070205080204" pitchFamily="34" charset="-128"/>
              </a:rPr>
              <a:t>receptors</a:t>
            </a:r>
            <a:r>
              <a:rPr lang="en-US" altLang="en-US">
                <a:ea typeface="ＭＳ Ｐゴシック" panose="020B0600070205080204" pitchFamily="34" charset="-128"/>
              </a:rPr>
              <a:t> and their </a:t>
            </a:r>
            <a:r>
              <a:rPr lang="en-US" altLang="en-US" u="sng">
                <a:ea typeface="ＭＳ Ｐゴシック" panose="020B0600070205080204" pitchFamily="34" charset="-128"/>
              </a:rPr>
              <a:t>ligands</a:t>
            </a:r>
            <a:r>
              <a:rPr lang="en-US" altLang="en-US">
                <a:ea typeface="ＭＳ Ｐゴシック" panose="020B0600070205080204" pitchFamily="34" charset="-128"/>
              </a:rPr>
              <a:t> (things that bind receptors).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Some disease treatments include antibodies to block receptors. 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Breast cells can be blocked from binding estrogen which can make them divide abnormally---breast cancer. Basis of a drug called </a:t>
            </a:r>
            <a:r>
              <a:rPr lang="en-US" altLang="en-US" b="1">
                <a:ea typeface="ＭＳ Ｐゴシック" panose="020B0600070205080204" pitchFamily="34" charset="-128"/>
              </a:rPr>
              <a:t>Herceptin</a:t>
            </a:r>
          </a:p>
        </p:txBody>
      </p:sp>
    </p:spTree>
    <p:extLst>
      <p:ext uri="{BB962C8B-B14F-4D97-AF65-F5344CB8AC3E}">
        <p14:creationId xmlns:p14="http://schemas.microsoft.com/office/powerpoint/2010/main" val="2518620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DAD77B32-0E40-424A-95B9-4FE3F772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55324814-0566-B04C-B999-49655EA04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>
                <a:ea typeface="ＭＳ Ｐゴシック" panose="020B0600070205080204" pitchFamily="34" charset="-128"/>
              </a:rPr>
              <a:t>Immune checkpoint blockade therapy </a:t>
            </a:r>
            <a:r>
              <a:rPr lang="en-US" altLang="en-US" dirty="0">
                <a:ea typeface="ＭＳ Ｐゴシック" panose="020B0600070205080204" pitchFamily="34" charset="-128"/>
              </a:rPr>
              <a:t>uses antibodies to block the normal receptors that suppress immune T-cells from killing cancer cells.  The block—by binding antibodies releases the brakes on the immune system.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Anti-PD-1 therapy </a:t>
            </a:r>
            <a:r>
              <a:rPr lang="en-US" altLang="en-US" dirty="0">
                <a:ea typeface="ＭＳ Ｐゴシック" panose="020B0600070205080204" pitchFamily="34" charset="-128"/>
              </a:rPr>
              <a:t>is treatment with antibodies that bind to PD-1.</a:t>
            </a:r>
          </a:p>
        </p:txBody>
      </p:sp>
    </p:spTree>
    <p:extLst>
      <p:ext uri="{BB962C8B-B14F-4D97-AF65-F5344CB8AC3E}">
        <p14:creationId xmlns:p14="http://schemas.microsoft.com/office/powerpoint/2010/main" val="2378049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6CFC-1344-454F-B6C9-CAB6FFD4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E73D3-4C30-A14B-95A6-8178EC085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of the previous examples are sometimes referred to as “living or biologic” drugs.  They are made inside cells or using cellular components. </a:t>
            </a:r>
          </a:p>
          <a:p>
            <a:r>
              <a:rPr lang="en-US" dirty="0"/>
              <a:t>Many are antibodies-—Humira---is another example of antibody-treatment.  Humira blocks activities of immune system cells associated with autoimmune diseases like Rheumatoid arthritis. </a:t>
            </a:r>
          </a:p>
        </p:txBody>
      </p:sp>
    </p:spTree>
    <p:extLst>
      <p:ext uri="{BB962C8B-B14F-4D97-AF65-F5344CB8AC3E}">
        <p14:creationId xmlns:p14="http://schemas.microsoft.com/office/powerpoint/2010/main" val="399914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0AA1-A22C-EA41-A859-A590FA4D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E52A-0824-F84C-B466-DFB48E919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 pharmaceutical name for the drug is harder to pronounce!  </a:t>
            </a:r>
          </a:p>
          <a:p>
            <a:pPr marL="0" indent="0">
              <a:buNone/>
            </a:pPr>
            <a:r>
              <a:rPr lang="en-US" dirty="0"/>
              <a:t>Humira = </a:t>
            </a:r>
            <a:r>
              <a:rPr lang="en-US" i="1" dirty="0"/>
              <a:t>Adalimumab</a:t>
            </a:r>
          </a:p>
          <a:p>
            <a:pPr marL="0" indent="0">
              <a:buNone/>
            </a:pPr>
            <a:r>
              <a:rPr lang="en-US" i="1" dirty="0" err="1"/>
              <a:t>mab</a:t>
            </a:r>
            <a:r>
              <a:rPr lang="en-US" i="1" dirty="0"/>
              <a:t>	</a:t>
            </a:r>
            <a:r>
              <a:rPr lang="en-US" dirty="0"/>
              <a:t>in a drug name usually indicates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/>
              <a:t>onoclonal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nti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ody.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Herceptin</a:t>
            </a:r>
            <a:r>
              <a:rPr lang="en-US" i="1" dirty="0"/>
              <a:t>= Trastuzu</a:t>
            </a:r>
            <a:r>
              <a:rPr lang="en-US" i="1" dirty="0">
                <a:solidFill>
                  <a:srgbClr val="FF0000"/>
                </a:solidFill>
              </a:rPr>
              <a:t>mab</a:t>
            </a:r>
          </a:p>
        </p:txBody>
      </p:sp>
    </p:spTree>
    <p:extLst>
      <p:ext uri="{BB962C8B-B14F-4D97-AF65-F5344CB8AC3E}">
        <p14:creationId xmlns:p14="http://schemas.microsoft.com/office/powerpoint/2010/main" val="342037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A102172-E285-0F49-A20F-975B0B57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Action of Herceptin/Trastuzu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mab</a:t>
            </a:r>
          </a:p>
        </p:txBody>
      </p:sp>
      <p:pic>
        <p:nvPicPr>
          <p:cNvPr id="22530" name="Content Placeholder 2">
            <a:extLst>
              <a:ext uri="{FF2B5EF4-FFF2-40B4-BE49-F238E27FC236}">
                <a16:creationId xmlns:a16="http://schemas.microsoft.com/office/drawing/2014/main" id="{AF02EBBF-FD3E-A742-B678-341EA22C1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" b="2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727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1734DA0-ADA0-1A48-8E2D-5592A70E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Immunology’s beginnings...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F95BE-4412-B34D-B5C5-748032395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When did immunology start?  Who first observed an immune response or immunity?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---Credit given to Edward Jenner (late 18</a:t>
            </a:r>
            <a:r>
              <a:rPr lang="en-US" baseline="30000" dirty="0"/>
              <a:t>th</a:t>
            </a:r>
            <a:r>
              <a:rPr lang="en-US" dirty="0"/>
              <a:t> century).  Recognized that women who milked cows for a living contracted  a disease called cowpox (skin lesions/pox), but seemed protected against small pox.</a:t>
            </a:r>
          </a:p>
        </p:txBody>
      </p:sp>
    </p:spTree>
    <p:extLst>
      <p:ext uri="{BB962C8B-B14F-4D97-AF65-F5344CB8AC3E}">
        <p14:creationId xmlns:p14="http://schemas.microsoft.com/office/powerpoint/2010/main" val="1051565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A6475B7C-0FE3-3D42-8C6F-AF9B37E8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C0B1E8E-37C0-3148-9027-6EF8041B2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Jenner hypothesized that exposure to a substance in cowpox sores protected against exposure to small pox.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 designed the first immunization by passing a thread through the cowpox sore and then inserting the thread in another’s skin.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 term </a:t>
            </a:r>
            <a:r>
              <a:rPr lang="en-US" altLang="en-US" b="1" i="1">
                <a:ea typeface="ＭＳ Ｐゴシック" panose="020B0600070205080204" pitchFamily="34" charset="-128"/>
              </a:rPr>
              <a:t>vaccine</a:t>
            </a:r>
            <a:r>
              <a:rPr lang="en-US" altLang="en-US">
                <a:ea typeface="ＭＳ Ｐゴシック" panose="020B0600070205080204" pitchFamily="34" charset="-128"/>
              </a:rPr>
              <a:t> comes from this work since the cowpox/small pox virus is called </a:t>
            </a:r>
            <a:r>
              <a:rPr lang="en-US" altLang="en-US" b="1" i="1">
                <a:ea typeface="ＭＳ Ｐゴシック" panose="020B0600070205080204" pitchFamily="34" charset="-128"/>
              </a:rPr>
              <a:t>Vaccinia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8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5459F-4FD6-4E46-9E57-DC94E2DE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Lecture 3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January 22, 2020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E22F266F-DBB9-6F41-B238-072EB47B0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Great job in lab---attention to detail and enthusiasm.  Your blood smears looked professional!  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Be sure to revisit the lab protocol and background and expectations for your lab journal.  Different students will have different strengths/familiarity with aspects of the lab. Don’t skim!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igure 1-01">
            <a:extLst>
              <a:ext uri="{FF2B5EF4-FFF2-40B4-BE49-F238E27FC236}">
                <a16:creationId xmlns:a16="http://schemas.microsoft.com/office/drawing/2014/main" id="{F65191D3-956B-9F4F-B621-F568AA47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9624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figure 1-02">
            <a:extLst>
              <a:ext uri="{FF2B5EF4-FFF2-40B4-BE49-F238E27FC236}">
                <a16:creationId xmlns:a16="http://schemas.microsoft.com/office/drawing/2014/main" id="{FCEE280C-8589-984D-97E5-61251944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3276600"/>
            <a:ext cx="54625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709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852BA641-BFF3-EB4F-BA0D-5497D8B1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1471A4FE-A5CC-DC42-96AF-60F81693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About a century after Jenner, Louis Pasteur, who contributed greatly to the field of microbiology and to a germ theory for disease, developed several  vaccines: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Cholera (in chickens)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Rabies (in humans)</a:t>
            </a:r>
          </a:p>
        </p:txBody>
      </p:sp>
    </p:spTree>
    <p:extLst>
      <p:ext uri="{BB962C8B-B14F-4D97-AF65-F5344CB8AC3E}">
        <p14:creationId xmlns:p14="http://schemas.microsoft.com/office/powerpoint/2010/main" val="2856931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72C27E10-AA16-FC40-80BA-903BA607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FA54AA3-DF73-0141-BDB9-F950D093A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About the same time as Pasteur…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2 scientists determined that some agent of protection against infectious diseases was found in the serum of </a:t>
            </a:r>
            <a:r>
              <a:rPr lang="ja-JP" altLang="en-US"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ea typeface="ＭＳ Ｐゴシック" panose="020B0600070205080204" pitchFamily="34" charset="-128"/>
              </a:rPr>
              <a:t>immune</a:t>
            </a:r>
            <a:r>
              <a:rPr lang="ja-JP" altLang="en-US">
                <a:ea typeface="ＭＳ Ｐゴシック" panose="020B0600070205080204" pitchFamily="34" charset="-128"/>
              </a:rPr>
              <a:t>”</a:t>
            </a:r>
            <a:r>
              <a:rPr lang="en-US" altLang="ja-JP">
                <a:ea typeface="ＭＳ Ｐゴシック" panose="020B0600070205080204" pitchFamily="34" charset="-128"/>
              </a:rPr>
              <a:t> individuals.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Emil von Behring  and Shibasaburo Kitasato had discovered </a:t>
            </a:r>
            <a:r>
              <a:rPr lang="en-US" altLang="en-US" b="1" i="1">
                <a:ea typeface="ＭＳ Ｐゴシック" panose="020B0600070205080204" pitchFamily="34" charset="-128"/>
              </a:rPr>
              <a:t>antibodies</a:t>
            </a:r>
            <a:r>
              <a:rPr lang="en-US" altLang="en-US">
                <a:ea typeface="ＭＳ Ｐゴシック" panose="020B0600070205080204" pitchFamily="34" charset="-128"/>
              </a:rPr>
              <a:t>…a key player in adaptive immunity.</a:t>
            </a:r>
          </a:p>
        </p:txBody>
      </p:sp>
    </p:spTree>
    <p:extLst>
      <p:ext uri="{BB962C8B-B14F-4D97-AF65-F5344CB8AC3E}">
        <p14:creationId xmlns:p14="http://schemas.microsoft.com/office/powerpoint/2010/main" val="3984336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CE63A77-0E38-924C-979F-C0CF14136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439AA04D-7DB4-A743-9304-7C3FBA7B6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transfer of serum-containing antibodies from one animal to another may confer short-lived immunity. It continues to be used in some medical situations today.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One example of </a:t>
            </a:r>
            <a:r>
              <a:rPr lang="ja-JP" altLang="en-US" b="1" i="1">
                <a:ea typeface="ＭＳ Ｐゴシック" panose="020B0600070205080204" pitchFamily="34" charset="-128"/>
              </a:rPr>
              <a:t>“</a:t>
            </a:r>
            <a:r>
              <a:rPr lang="en-US" altLang="ja-JP" b="1" i="1">
                <a:ea typeface="ＭＳ Ｐゴシック" panose="020B0600070205080204" pitchFamily="34" charset="-128"/>
              </a:rPr>
              <a:t>passive immunity</a:t>
            </a:r>
            <a:r>
              <a:rPr lang="ja-JP" altLang="en-US" b="1" i="1">
                <a:ea typeface="ＭＳ Ｐゴシック" panose="020B0600070205080204" pitchFamily="34" charset="-128"/>
              </a:rPr>
              <a:t>”</a:t>
            </a:r>
            <a:endParaRPr lang="en-US" altLang="en-US" b="1" i="1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229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C189CD9-9223-024A-BC50-D0EF0F11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D86C7-6F9F-6740-81CC-AC13E5CA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Ellie Metchnikoff is often mentioned as the first to observe cells engaged in </a:t>
            </a:r>
            <a:r>
              <a:rPr lang="en-US" b="1" i="1" dirty="0"/>
              <a:t>phagocytosis.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Said to have noticed cells of sea urchins engulfing bacteria.  Now know these were related to macrophages and the sea urchins were initiating an innate immune response. </a:t>
            </a:r>
          </a:p>
        </p:txBody>
      </p:sp>
    </p:spTree>
    <p:extLst>
      <p:ext uri="{BB962C8B-B14F-4D97-AF65-F5344CB8AC3E}">
        <p14:creationId xmlns:p14="http://schemas.microsoft.com/office/powerpoint/2010/main" val="98023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26096563-6A8A-424A-9CE4-91BF0B9D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199AEDE7-119D-2243-941F-29251198D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Charles Janeway…late author of your textbook.  Pioneer in study of innate immunity.  Identified receptors on macrophages called Toll-like receptors.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Extremely important discovery!!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Many other contributors…!</a:t>
            </a:r>
          </a:p>
        </p:txBody>
      </p:sp>
    </p:spTree>
    <p:extLst>
      <p:ext uri="{BB962C8B-B14F-4D97-AF65-F5344CB8AC3E}">
        <p14:creationId xmlns:p14="http://schemas.microsoft.com/office/powerpoint/2010/main" val="717312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9A5A0508-9747-D54E-AF99-3268E1E4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Let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s get started…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B682F852-A208-6440-9CB0-CFC015B1F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Components of the immune system.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Cells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The leukocytes used in innate and adaptive immunity originate in the bone marrow.  They come from a </a:t>
            </a:r>
            <a:r>
              <a:rPr lang="en-US" altLang="en-US" b="1" i="1">
                <a:ea typeface="ＭＳ Ｐゴシック" panose="020B0600070205080204" pitchFamily="34" charset="-128"/>
              </a:rPr>
              <a:t>plurpotent, self-renewing stem cell</a:t>
            </a:r>
            <a:r>
              <a:rPr lang="en-US" altLang="en-US">
                <a:ea typeface="ＭＳ Ｐゴシック" panose="020B0600070205080204" pitchFamily="34" charset="-128"/>
              </a:rPr>
              <a:t>.  The hematopoietic stem cell can also differentiate along 2 main pathways.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Lymphoid pathway/lineage</a:t>
            </a:r>
          </a:p>
          <a:p>
            <a:pPr lvl="3"/>
            <a:r>
              <a:rPr lang="en-US" altLang="en-US">
                <a:ea typeface="ＭＳ Ｐゴシック" panose="020B0600070205080204" pitchFamily="34" charset="-128"/>
              </a:rPr>
              <a:t>Myeloid pathway/lineage</a:t>
            </a:r>
          </a:p>
        </p:txBody>
      </p:sp>
    </p:spTree>
    <p:extLst>
      <p:ext uri="{BB962C8B-B14F-4D97-AF65-F5344CB8AC3E}">
        <p14:creationId xmlns:p14="http://schemas.microsoft.com/office/powerpoint/2010/main" val="1488985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figure 1-03">
            <a:extLst>
              <a:ext uri="{FF2B5EF4-FFF2-40B4-BE49-F238E27FC236}">
                <a16:creationId xmlns:a16="http://schemas.microsoft.com/office/drawing/2014/main" id="{E7FF8514-5242-6A45-92A2-1D060D199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317500"/>
            <a:ext cx="5813425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53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289021C-076D-4A44-BCB6-E7C6103BC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70ED6B3-9550-4248-B2AA-7CD74DE8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This figure shows the development of the cells, their location during development, and their final location as mature, working cells—which we will call effector cells.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Become familiar with the figure. Redraw it!</a:t>
            </a:r>
          </a:p>
        </p:txBody>
      </p:sp>
    </p:spTree>
    <p:extLst>
      <p:ext uri="{BB962C8B-B14F-4D97-AF65-F5344CB8AC3E}">
        <p14:creationId xmlns:p14="http://schemas.microsoft.com/office/powerpoint/2010/main" val="9924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9F323E45-815A-F245-9584-0E1F9F0F0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Myeloid cells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3E245FBE-4A18-A44D-9B1B-450861707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1. Granulocytes—Have odd shaped, multi-lobed nuclei and densely staining granules in cytoplasm. Also called </a:t>
            </a:r>
            <a:r>
              <a:rPr lang="en-US" altLang="en-US" b="1" i="1">
                <a:ea typeface="ＭＳ Ｐゴシック" panose="020B0600070205080204" pitchFamily="34" charset="-128"/>
              </a:rPr>
              <a:t>Polymorphonuclear leukocytes-PMNs</a:t>
            </a:r>
            <a:r>
              <a:rPr lang="en-US" altLang="en-US">
                <a:ea typeface="ＭＳ Ｐゴシック" panose="020B0600070205080204" pitchFamily="34" charset="-128"/>
              </a:rPr>
              <a:t>)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3 types</a:t>
            </a:r>
          </a:p>
          <a:p>
            <a:pPr lvl="2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Neutrophils</a:t>
            </a:r>
            <a:r>
              <a:rPr lang="en-US" altLang="en-US">
                <a:ea typeface="ＭＳ Ｐゴシック" panose="020B0600070205080204" pitchFamily="34" charset="-128"/>
              </a:rPr>
              <a:t>—phagocytes—bacteria fighters</a:t>
            </a:r>
          </a:p>
          <a:p>
            <a:pPr lvl="2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Eosinophils</a:t>
            </a:r>
            <a:r>
              <a:rPr lang="en-US" altLang="en-US">
                <a:ea typeface="ＭＳ Ｐゴシック" panose="020B0600070205080204" pitchFamily="34" charset="-128"/>
              </a:rPr>
              <a:t>---recognize parasites which are bound to antibodies—kill them.</a:t>
            </a:r>
          </a:p>
          <a:p>
            <a:pPr lvl="2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Basophils</a:t>
            </a:r>
            <a:r>
              <a:rPr lang="en-US" altLang="en-US">
                <a:ea typeface="ＭＳ Ｐゴシック" panose="020B0600070205080204" pitchFamily="34" charset="-128"/>
              </a:rPr>
              <a:t>—allergic responses, parasites</a:t>
            </a:r>
          </a:p>
          <a:p>
            <a:pPr lvl="1"/>
            <a:r>
              <a:rPr lang="en-US" altLang="en-US" b="1" i="1">
                <a:ea typeface="ＭＳ Ｐゴシック" panose="020B0600070205080204" pitchFamily="34" charset="-128"/>
              </a:rPr>
              <a:t>Mast cells </a:t>
            </a:r>
            <a:r>
              <a:rPr lang="en-US" altLang="en-US">
                <a:ea typeface="ＭＳ Ｐゴシック" panose="020B0600070205080204" pitchFamily="34" charset="-128"/>
              </a:rPr>
              <a:t>also contain granules but have regular nuclei—release histamine in allergic reaction</a:t>
            </a:r>
          </a:p>
        </p:txBody>
      </p:sp>
    </p:spTree>
    <p:extLst>
      <p:ext uri="{BB962C8B-B14F-4D97-AF65-F5344CB8AC3E}">
        <p14:creationId xmlns:p14="http://schemas.microsoft.com/office/powerpoint/2010/main" val="271939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55314342-8A08-3B42-BAA9-89B15F4A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Where were we?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6123B4A3-AF13-4940-ACB7-6DD9AEC0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Name a cell and a response which is part of innate immunity.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In what way is adaptive immunity “better” than innate?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What does the following figure show us?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How do immune system cells “see” pathogens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What’s an epitope?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What’s humoral immunity?  What is cell-mediated immunity?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CE2A8EA-09F1-5340-9C64-C9DD72123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Myeloid cells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EF8E9A0E-8A06-2343-A6DC-FC3A6D21A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Monocytes</a:t>
            </a:r>
            <a:r>
              <a:rPr lang="en-US" altLang="en-US">
                <a:ea typeface="ＭＳ Ｐゴシック" panose="020B0600070205080204" pitchFamily="34" charset="-128"/>
              </a:rPr>
              <a:t>—circulate in the blood and move into tissues to mature into </a:t>
            </a:r>
            <a:r>
              <a:rPr lang="en-US" altLang="en-US" b="1" i="1">
                <a:ea typeface="ＭＳ Ｐゴシック" panose="020B0600070205080204" pitchFamily="34" charset="-128"/>
              </a:rPr>
              <a:t>macrophages</a:t>
            </a:r>
            <a:r>
              <a:rPr lang="en-US" altLang="en-US">
                <a:ea typeface="ＭＳ Ｐゴシック" panose="020B0600070205080204" pitchFamily="34" charset="-128"/>
              </a:rPr>
              <a:t>.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Many roles in innate immunity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Phagocytes—directly engulf pathogens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Trigger inflammation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Activate other cells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Interact with lymphocytes to initiate adaptive responses</a:t>
            </a:r>
          </a:p>
        </p:txBody>
      </p:sp>
    </p:spTree>
    <p:extLst>
      <p:ext uri="{BB962C8B-B14F-4D97-AF65-F5344CB8AC3E}">
        <p14:creationId xmlns:p14="http://schemas.microsoft.com/office/powerpoint/2010/main" val="3017932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D3608BE-7BA4-9C40-9F79-23891556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Myeloid cells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28875F17-D219-7447-8DF1-38B5050A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i="1">
                <a:ea typeface="ＭＳ Ｐゴシック" panose="020B0600070205080204" pitchFamily="34" charset="-128"/>
              </a:rPr>
              <a:t>Dendritic cells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Arguably the most important type of phagocyte in the immune system. 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Primary role is to ingest fluid in tissues to obtain a sample of the contents.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Continually </a:t>
            </a:r>
            <a:r>
              <a:rPr lang="en-US" altLang="en-US" b="1" i="1">
                <a:ea typeface="ＭＳ Ｐゴシック" panose="020B0600070205080204" pitchFamily="34" charset="-128"/>
              </a:rPr>
              <a:t>present</a:t>
            </a:r>
            <a:r>
              <a:rPr lang="en-US" altLang="en-US">
                <a:ea typeface="ＭＳ Ｐゴシック" panose="020B0600070205080204" pitchFamily="34" charset="-128"/>
              </a:rPr>
              <a:t> small pieces of proteins (peptides) to T-cells.  These antigens may activate the T-cells and initiate an adaptive immune response.</a:t>
            </a:r>
          </a:p>
        </p:txBody>
      </p:sp>
    </p:spTree>
    <p:extLst>
      <p:ext uri="{BB962C8B-B14F-4D97-AF65-F5344CB8AC3E}">
        <p14:creationId xmlns:p14="http://schemas.microsoft.com/office/powerpoint/2010/main" val="2885975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7C796D4-2A2C-AE44-BF69-9160F781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03B5029F-271E-7442-AC4C-B95A3C5D2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Dendritic cells link innate and adaptive immunity.  (Figure 1-5)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Dendritic cells are considered </a:t>
            </a:r>
            <a:r>
              <a:rPr lang="en-US" altLang="en-US" b="1" i="1">
                <a:ea typeface="ＭＳ Ｐゴシック" panose="020B0600070205080204" pitchFamily="34" charset="-128"/>
              </a:rPr>
              <a:t>Antigen Presenting Cells (APCs)</a:t>
            </a:r>
            <a:r>
              <a:rPr lang="en-US" altLang="en-US">
                <a:ea typeface="ＭＳ Ｐゴシック" panose="020B0600070205080204" pitchFamily="34" charset="-128"/>
              </a:rPr>
              <a:t>.  Since this is their sole purpose, they are sometimes referred to as </a:t>
            </a:r>
            <a:r>
              <a:rPr lang="en-US" altLang="en-US" b="1" i="1">
                <a:ea typeface="ＭＳ Ｐゴシック" panose="020B0600070205080204" pitchFamily="34" charset="-128"/>
              </a:rPr>
              <a:t>professional</a:t>
            </a:r>
            <a:r>
              <a:rPr lang="en-US" altLang="en-US">
                <a:ea typeface="ＭＳ Ｐゴシック" panose="020B0600070205080204" pitchFamily="34" charset="-128"/>
              </a:rPr>
              <a:t> APCs.</a:t>
            </a:r>
          </a:p>
        </p:txBody>
      </p:sp>
    </p:spTree>
    <p:extLst>
      <p:ext uri="{BB962C8B-B14F-4D97-AF65-F5344CB8AC3E}">
        <p14:creationId xmlns:p14="http://schemas.microsoft.com/office/powerpoint/2010/main" val="4065668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7919DFC-A50E-B343-9E2F-8F93F2A8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Lymphoid cells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AA8B29ED-DA0C-DE4A-988D-6C5B41988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B-lymphocytes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T-lymphoctyes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Natural Killer cells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 derived from a common progenitor cell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 and T-cells----adaptive immunity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NK cells---innate immunity.</a:t>
            </a:r>
          </a:p>
        </p:txBody>
      </p:sp>
    </p:spTree>
    <p:extLst>
      <p:ext uri="{BB962C8B-B14F-4D97-AF65-F5344CB8AC3E}">
        <p14:creationId xmlns:p14="http://schemas.microsoft.com/office/powerpoint/2010/main" val="2502160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3B4234E2-BAE5-064F-86F8-EC31DB73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25351-42FF-5A47-8B4A-369413CF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NK cells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Kill some tumor cells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Kill some virus-infected cells, especially herpes virus.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**Do not express the highly specific antigen receptors like B and T cells</a:t>
            </a:r>
          </a:p>
        </p:txBody>
      </p:sp>
    </p:spTree>
    <p:extLst>
      <p:ext uri="{BB962C8B-B14F-4D97-AF65-F5344CB8AC3E}">
        <p14:creationId xmlns:p14="http://schemas.microsoft.com/office/powerpoint/2010/main" val="765453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D4522A56-C00A-9245-9D1A-04D9E4FE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943C0D24-12B8-E445-AECB-877CD3BF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 and T cells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Circulate in blood AND congregate in lymphoid tissues.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B-cells mature in </a:t>
            </a:r>
            <a:r>
              <a:rPr lang="en-US" altLang="en-US" b="1">
                <a:ea typeface="ＭＳ Ｐゴシック" panose="020B0600070205080204" pitchFamily="34" charset="-128"/>
              </a:rPr>
              <a:t>b</a:t>
            </a:r>
            <a:r>
              <a:rPr lang="en-US" altLang="en-US">
                <a:ea typeface="ＭＳ Ｐゴシック" panose="020B0600070205080204" pitchFamily="34" charset="-128"/>
              </a:rPr>
              <a:t>one marrow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T-cells originate in the bone marrow, but mature in an organ called </a:t>
            </a:r>
            <a:r>
              <a:rPr lang="en-US" altLang="en-US" b="1">
                <a:ea typeface="ＭＳ Ｐゴシック" panose="020B0600070205080204" pitchFamily="34" charset="-128"/>
              </a:rPr>
              <a:t>T</a:t>
            </a:r>
            <a:r>
              <a:rPr lang="en-US" altLang="en-US">
                <a:ea typeface="ＭＳ Ｐゴシック" panose="020B0600070205080204" pitchFamily="34" charset="-128"/>
              </a:rPr>
              <a:t>hymus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Both express highly variable and specific antigen receptors</a:t>
            </a:r>
          </a:p>
        </p:txBody>
      </p:sp>
    </p:spTree>
    <p:extLst>
      <p:ext uri="{BB962C8B-B14F-4D97-AF65-F5344CB8AC3E}">
        <p14:creationId xmlns:p14="http://schemas.microsoft.com/office/powerpoint/2010/main" val="365952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26225469-E3FF-FA47-83D5-046D261E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Lymphoctyes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5B9BEDE-9710-5740-9CC2-1B14070CB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B-cells express a B-cell antigen receptor (BCR), which is a membrane anchored antibody molecule.  An activated B-cell will eventually secrete the same form of the antibody.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T-cells express a T-cell receptor (TCR), which is membrane anchored and never secreted.</a:t>
            </a:r>
          </a:p>
        </p:txBody>
      </p:sp>
    </p:spTree>
    <p:extLst>
      <p:ext uri="{BB962C8B-B14F-4D97-AF65-F5344CB8AC3E}">
        <p14:creationId xmlns:p14="http://schemas.microsoft.com/office/powerpoint/2010/main" val="1414881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C2CA2E04-5264-524F-854C-5828BEC13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T-cells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5BAC2E9E-C029-344F-9008-9C469B447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3 types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Helper T-cells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Cytotoxic T-cells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Regulatory T-cells (We don’t spend much time on these)</a:t>
            </a:r>
          </a:p>
        </p:txBody>
      </p:sp>
    </p:spTree>
    <p:extLst>
      <p:ext uri="{BB962C8B-B14F-4D97-AF65-F5344CB8AC3E}">
        <p14:creationId xmlns:p14="http://schemas.microsoft.com/office/powerpoint/2010/main" val="3857778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56DC5F33-5AFE-3745-8705-7EE0AA0EF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Development of lymphocytes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B31CC282-E704-714C-84CB-44AFA75B4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Both B- and T-cells begin in the bone marrow.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Terms—in chronological order…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B-cells</a:t>
            </a:r>
            <a:r>
              <a:rPr lang="en-US" altLang="en-US">
                <a:ea typeface="ＭＳ Ｐゴシック" panose="020B0600070205080204" pitchFamily="34" charset="-128"/>
              </a:rPr>
              <a:t>---immature, mature, naïve, activated (effector), plasma cells, memory cells.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T-cells</a:t>
            </a:r>
            <a:r>
              <a:rPr lang="en-US" altLang="en-US">
                <a:ea typeface="ＭＳ Ｐゴシック" panose="020B0600070205080204" pitchFamily="34" charset="-128"/>
              </a:rPr>
              <a:t>---immature, mature, naïve, activated (effector), memory</a:t>
            </a:r>
          </a:p>
        </p:txBody>
      </p:sp>
    </p:spTree>
    <p:extLst>
      <p:ext uri="{BB962C8B-B14F-4D97-AF65-F5344CB8AC3E}">
        <p14:creationId xmlns:p14="http://schemas.microsoft.com/office/powerpoint/2010/main" val="1283192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E940C76F-A79A-204C-A06B-1843FE70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Lymphoid tissues/organs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04A2CEFC-07A2-0B4B-9B63-2A858F51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Body has different locations of organized tissues containing lymphocytes.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 main distinctions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1. </a:t>
            </a:r>
            <a:r>
              <a:rPr lang="en-US" altLang="en-US" b="1">
                <a:ea typeface="ＭＳ Ｐゴシック" panose="020B0600070205080204" pitchFamily="34" charset="-128"/>
              </a:rPr>
              <a:t>Central lymphoid organs-</a:t>
            </a:r>
            <a:r>
              <a:rPr lang="en-US" altLang="en-US">
                <a:ea typeface="ＭＳ Ｐゴシック" panose="020B0600070205080204" pitchFamily="34" charset="-128"/>
              </a:rPr>
              <a:t>--Where lymphocytes form and mature.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2. </a:t>
            </a:r>
            <a:r>
              <a:rPr lang="en-US" altLang="en-US" b="1">
                <a:ea typeface="ＭＳ Ｐゴシック" panose="020B0600070205080204" pitchFamily="34" charset="-128"/>
              </a:rPr>
              <a:t>Peripheral lymphoid organs</a:t>
            </a:r>
            <a:r>
              <a:rPr lang="en-US" altLang="en-US">
                <a:ea typeface="ＭＳ Ｐゴシック" panose="020B0600070205080204" pitchFamily="34" charset="-128"/>
              </a:rPr>
              <a:t>---  Where mature, naïve lymphocytes hang out and where adaptive immune responses are initiated.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37085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ure 1-24">
            <a:extLst>
              <a:ext uri="{FF2B5EF4-FFF2-40B4-BE49-F238E27FC236}">
                <a16:creationId xmlns:a16="http://schemas.microsoft.com/office/drawing/2014/main" id="{A82D4BE3-3DC7-BF4A-9E9F-81ADA27E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0700"/>
            <a:ext cx="8683625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>
            <a:extLst>
              <a:ext uri="{FF2B5EF4-FFF2-40B4-BE49-F238E27FC236}">
                <a16:creationId xmlns:a16="http://schemas.microsoft.com/office/drawing/2014/main" id="{AA11FB28-643C-8C46-BB52-7FEDB8E7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Figure 1-23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A95271-151F-3745-BA87-3A965AA8C3A3}"/>
              </a:ext>
            </a:extLst>
          </p:cNvPr>
          <p:cNvSpPr txBox="1"/>
          <p:nvPr/>
        </p:nvSpPr>
        <p:spPr>
          <a:xfrm>
            <a:off x="152400" y="23622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Antibodies are produced by B-lymphocytes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FBBC7BE-6BB1-3B4B-A67E-F11DC406E3D0}"/>
              </a:ext>
            </a:extLst>
          </p:cNvPr>
          <p:cNvCxnSpPr/>
          <p:nvPr/>
        </p:nvCxnSpPr>
        <p:spPr>
          <a:xfrm flipV="1">
            <a:off x="685800" y="1752600"/>
            <a:ext cx="381000" cy="533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312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7BE40830-5C06-1748-9DC4-C68CC7438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Examples…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15CAE96B-915F-D848-B9A3-B2C9DB220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Central---bone marrow and thymus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Peripheral—lymph nodes, spleen, and tissue-associated lyphoid tissues.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Gut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Nasal/respiratory tract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Urogenital tract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613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gure 1-07">
            <a:extLst>
              <a:ext uri="{FF2B5EF4-FFF2-40B4-BE49-F238E27FC236}">
                <a16:creationId xmlns:a16="http://schemas.microsoft.com/office/drawing/2014/main" id="{46BC7222-F5C7-1440-A852-A7B7D8638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17500"/>
            <a:ext cx="7281863" cy="624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8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3DABE1D6-DBBD-C44F-A56F-3C4B6FDA0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67AB60EA-87D8-1F40-910F-482A71DEB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Normal immune responses are a delicate balance of recognizing a pathogen and responding appropriately and at the same time, ignoring tissues, cells, molecules that belong to the host.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Called </a:t>
            </a:r>
            <a:r>
              <a:rPr lang="en-US" altLang="en-US" b="1" i="1">
                <a:ea typeface="ＭＳ Ｐゴシック" panose="020B0600070205080204" pitchFamily="34" charset="-128"/>
              </a:rPr>
              <a:t>self tolerance</a:t>
            </a:r>
          </a:p>
        </p:txBody>
      </p:sp>
    </p:spTree>
    <p:extLst>
      <p:ext uri="{BB962C8B-B14F-4D97-AF65-F5344CB8AC3E}">
        <p14:creationId xmlns:p14="http://schemas.microsoft.com/office/powerpoint/2010/main" val="338191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8A1A1EC9-148C-974E-AC0C-69876B1B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888931C-1371-4D40-8507-BB79C55A4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Inappropriate immune responses come in 2 basic forms.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1.  Autoimmunity---failure to establish self tolerance.  An individual mounts an immune response against body tissue.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Lupus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Multiple Sclerosis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Rheumatoid athritis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Graves disease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Diabetes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9995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ECB99604-CF8C-3941-9EDE-68AEB1BA9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78ADB-CC22-754D-A650-2C9DBBA44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2.  Immune failure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Immunodeficiency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Immunosuppression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Normal in babies and elderly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Can be caused by the pathogen itself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Can be caused by medication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Can be inherited genetic defect</a:t>
            </a:r>
          </a:p>
        </p:txBody>
      </p:sp>
    </p:spTree>
    <p:extLst>
      <p:ext uri="{BB962C8B-B14F-4D97-AF65-F5344CB8AC3E}">
        <p14:creationId xmlns:p14="http://schemas.microsoft.com/office/powerpoint/2010/main" val="1712921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C61C0ADD-D91F-9742-AEC0-16D0DDC1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641B3C34-DDB7-2C4C-865E-E0FD3C63D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Extreme example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Severe Combined Immune Deficiency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SCID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Individual makes no B or T cells.  No adaptive immune response at all. Very serious.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“Bubble Boy” disease.</a:t>
            </a:r>
          </a:p>
        </p:txBody>
      </p:sp>
    </p:spTree>
    <p:extLst>
      <p:ext uri="{BB962C8B-B14F-4D97-AF65-F5344CB8AC3E}">
        <p14:creationId xmlns:p14="http://schemas.microsoft.com/office/powerpoint/2010/main" val="187004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A75CB023-D8F9-2045-AD3B-C79F6FA7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81F55483-5036-5A48-9CAB-072618672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Final thought in our introduction.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The study of immunology has allowed development of amazingly specific technologies based on the specificity of antigen and antigen receptors.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e.g. Antibodies can be used in medical diagnostics, disease treatment, and monitoring…You used some commercially made antibodies for blood typing….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65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1489</Words>
  <Application>Microsoft Macintosh PowerPoint</Application>
  <PresentationFormat>On-screen Show (4:3)</PresentationFormat>
  <Paragraphs>180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Times</vt:lpstr>
      <vt:lpstr>Office Theme</vt:lpstr>
      <vt:lpstr>Immunology Biol 465 Minot State University Spring 2020</vt:lpstr>
      <vt:lpstr>Lecture 3 January 22, 2020</vt:lpstr>
      <vt:lpstr>Where were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examples</vt:lpstr>
      <vt:lpstr>Immunofluorescence</vt:lpstr>
      <vt:lpstr>Immunohistochemistry</vt:lpstr>
      <vt:lpstr>PowerPoint Presentation</vt:lpstr>
      <vt:lpstr>PowerPoint Presentation</vt:lpstr>
      <vt:lpstr>  </vt:lpstr>
      <vt:lpstr>PowerPoint Presentation</vt:lpstr>
      <vt:lpstr>Action of Herceptin/Trastuzumab</vt:lpstr>
      <vt:lpstr>Immunology’s beginnings...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get started…</vt:lpstr>
      <vt:lpstr>PowerPoint Presentation</vt:lpstr>
      <vt:lpstr>PowerPoint Presentation</vt:lpstr>
      <vt:lpstr>Myeloid cells</vt:lpstr>
      <vt:lpstr>Myeloid cells</vt:lpstr>
      <vt:lpstr>Myeloid cells</vt:lpstr>
      <vt:lpstr>PowerPoint Presentation</vt:lpstr>
      <vt:lpstr>Lymphoid cells</vt:lpstr>
      <vt:lpstr>PowerPoint Presentation</vt:lpstr>
      <vt:lpstr>PowerPoint Presentation</vt:lpstr>
      <vt:lpstr>Lymphoctyes</vt:lpstr>
      <vt:lpstr>T-cells</vt:lpstr>
      <vt:lpstr>Development of lymphocytes</vt:lpstr>
      <vt:lpstr>Lymphoid tissues/organs</vt:lpstr>
      <vt:lpstr>Examples…</vt:lpstr>
      <vt:lpstr>PowerPoint Presentation</vt:lpstr>
    </vt:vector>
  </TitlesOfParts>
  <Company>Minot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 Biol 465 Minot State University</dc:title>
  <dc:creator>Heidi Super</dc:creator>
  <cp:lastModifiedBy>Super, Heidi</cp:lastModifiedBy>
  <cp:revision>69</cp:revision>
  <dcterms:created xsi:type="dcterms:W3CDTF">2011-07-31T16:33:39Z</dcterms:created>
  <dcterms:modified xsi:type="dcterms:W3CDTF">2020-01-21T20:22:16Z</dcterms:modified>
</cp:coreProperties>
</file>